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3" Type="http://schemas.openxmlformats.org/officeDocument/2006/relationships/viewProps" Target="viewProps.xml" /><Relationship Id="rId5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55" Type="http://schemas.openxmlformats.org/officeDocument/2006/relationships/tableStyles" Target="tableStyles.xml" /><Relationship Id="rId54" Type="http://schemas.openxmlformats.org/officeDocument/2006/relationships/theme" Target="theme/theme1.xml" 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jp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jpg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jpg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g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jpg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jp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jpg" />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jpg" />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jpg" />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jpg" />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jpg" />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jpg" />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7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8.jp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DeBaliviere,</a:t>
            </a:r>
            <a:r>
              <a:rPr/>
              <a:t> </a:t>
            </a:r>
            <a:r>
              <a:rPr/>
              <a:t>DeBaliviere</a:t>
            </a:r>
            <a:r>
              <a:rPr/>
              <a:t> </a:t>
            </a:r>
            <a:r>
              <a:rPr/>
              <a:t>Place,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End,</a:t>
            </a:r>
            <a:r>
              <a:rPr/>
              <a:t> </a:t>
            </a:r>
            <a:r>
              <a:rPr/>
              <a:t>Visitation</a:t>
            </a:r>
            <a:r>
              <a:rPr/>
              <a:t> </a:t>
            </a:r>
            <a:r>
              <a:rPr/>
              <a:t>Park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Monthly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report:</a:t>
            </a:r>
            <a:r>
              <a:rPr/>
              <a:t> </a:t>
            </a:r>
            <a:r>
              <a:rPr/>
              <a:t>March</a:t>
            </a:r>
            <a:r>
              <a:rPr/>
              <a:t> </a:t>
            </a:r>
            <a:r>
              <a:rPr/>
              <a:t>2020</a:t>
            </a:r>
            <a:br/>
            <a:br/>
            <a:r>
              <a:rPr/>
              <a:t>Washington</a:t>
            </a:r>
            <a:r>
              <a:rPr/>
              <a:t> </a:t>
            </a:r>
            <a:r>
              <a:rPr/>
              <a:t>University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(April</a:t>
            </a:r>
            <a:r>
              <a:rPr/>
              <a:t> </a:t>
            </a:r>
            <a:r>
              <a:rPr/>
              <a:t>13,</a:t>
            </a:r>
            <a:r>
              <a:rPr/>
              <a:t> </a:t>
            </a:r>
            <a:r>
              <a:rPr/>
              <a:t>2020)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  <a:r>
              <a:rPr/>
              <a:t> </a:t>
            </a:r>
            <a:r>
              <a:rPr/>
              <a:t>Notes:</a:t>
            </a:r>
            <a:r>
              <a:rPr/>
              <a:t> </a:t>
            </a:r>
            <a:r>
              <a:rPr/>
              <a:t>West</a:t>
            </a:r>
            <a:r>
              <a:rPr/>
              <a:t> </a:t>
            </a:r>
            <a:r>
              <a:rPr/>
              <a:t>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26 total crimes in March 2020</a:t>
            </a:r>
          </a:p>
          <a:p>
            <a:pPr lvl="1"/>
            <a:r>
              <a:rPr b="1"/>
              <a:t>-19% change compared to March 2019 (32 total crimes)</a:t>
            </a:r>
          </a:p>
          <a:p>
            <a:pPr lvl="1"/>
            <a:r>
              <a:rPr b="1"/>
              <a:t>10 crime(s) against persons in March 2020</a:t>
            </a:r>
          </a:p>
          <a:p>
            <a:pPr lvl="1"/>
            <a:r>
              <a:rPr b="1"/>
              <a:t>-9% change compared to March 2019 (11 crimes against persons)</a:t>
            </a:r>
          </a:p>
          <a:p>
            <a:pPr lvl="1"/>
            <a:r>
              <a:rPr b="1"/>
              <a:t>84 total crimes in 2020</a:t>
            </a:r>
          </a:p>
          <a:p>
            <a:pPr lvl="1"/>
            <a:r>
              <a:rPr b="1"/>
              <a:t>-7% change compared to this time in 2019 (90 total crimes)</a:t>
            </a:r>
          </a:p>
          <a:p>
            <a:pPr lvl="1"/>
            <a:r>
              <a:rPr b="1"/>
              <a:t>25 crime(s) against persons in 2020</a:t>
            </a:r>
          </a:p>
          <a:p>
            <a:pPr lvl="1"/>
            <a:r>
              <a:rPr b="1"/>
              <a:t>-19% change compared to this time in 2019 (31 crimes against persons)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928804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7417177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571347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2630728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1412289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7250413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6771599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we/we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38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4 total crimes in March 2020</a:t>
            </a:r>
          </a:p>
          <a:p>
            <a:pPr lvl="1"/>
            <a:r>
              <a:rPr b="1"/>
              <a:t>-33% change compared to March 2019 (6 total crimes)</a:t>
            </a:r>
          </a:p>
          <a:p>
            <a:pPr lvl="1"/>
            <a:r>
              <a:rPr b="1"/>
              <a:t>1 crime(s) against persons in March 2020</a:t>
            </a:r>
          </a:p>
          <a:p>
            <a:pPr lvl="1"/>
            <a:r>
              <a:rPr b="1"/>
              <a:t>-67% change compared to March 2019 (3 crimes against persons)</a:t>
            </a:r>
          </a:p>
          <a:p>
            <a:pPr lvl="1"/>
            <a:r>
              <a:rPr b="1"/>
              <a:t>10 total crimes in 2020</a:t>
            </a:r>
          </a:p>
          <a:p>
            <a:pPr lvl="1"/>
            <a:r>
              <a:rPr b="1"/>
              <a:t>-33% change compared to this time in 2019 (15 total crimes)</a:t>
            </a:r>
          </a:p>
          <a:p>
            <a:pPr lvl="1"/>
            <a:r>
              <a:rPr b="1"/>
              <a:t>3 crime(s) against persons in 2020</a:t>
            </a:r>
          </a:p>
          <a:p>
            <a:pPr lvl="1"/>
            <a:r>
              <a:rPr b="1"/>
              <a:t>-50% change compared to this time in 2019 (6 crimes against persons)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16851095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28076729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571347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8356666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9844163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6867056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8898482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vp/vp_total_t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Rates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district-5/dst5_rat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33600" y="1600200"/>
            <a:ext cx="48641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District</a:t>
            </a:r>
            <a:r>
              <a:rPr/>
              <a:t> </a:t>
            </a:r>
            <a:r>
              <a:rPr/>
              <a:t>5: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  <a:r>
              <a:rPr/>
              <a:t> </a:t>
            </a:r>
            <a:r>
              <a:rPr/>
              <a:t>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There are 15 neighborhoods in District 5.</a:t>
            </a:r>
          </a:p>
          <a:p>
            <a:pPr lvl="1"/>
            <a:r>
              <a:rPr b="1"/>
              <a:t>The minimum number of crimes in one neighborhood was 4 (Visitation Park)</a:t>
            </a:r>
          </a:p>
          <a:p>
            <a:pPr lvl="1"/>
            <a:r>
              <a:rPr b="1"/>
              <a:t>The maximum number of crimes in one neighborhood was 66 (Central West End)</a:t>
            </a:r>
          </a:p>
          <a:p>
            <a:pPr lvl="1"/>
            <a:r>
              <a:rPr b="1"/>
              <a:t>The mean number of crimes in one neighborhood was 16.47</a:t>
            </a:r>
          </a:p>
          <a:p>
            <a:pPr lvl="1"/>
            <a:r>
              <a:rPr b="1"/>
              <a:t>The minimum rate of crimes in one neighborhood was 1.13 (Greater Ville)</a:t>
            </a:r>
          </a:p>
          <a:p>
            <a:pPr lvl="1"/>
            <a:r>
              <a:rPr b="1"/>
              <a:t>The maximum rate of crimes in one neighborhood was 8.32 (Vandeventer)</a:t>
            </a:r>
          </a:p>
          <a:p>
            <a:pPr lvl="1"/>
            <a:r>
              <a:rPr b="1"/>
              <a:t>The mean rate of crimes in one neighborhood was 4.47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5 total crimes in March 2020</a:t>
            </a:r>
          </a:p>
          <a:p>
            <a:pPr lvl="1"/>
            <a:r>
              <a:rPr b="1"/>
              <a:t>-78% change compared to March 2019 (23 total crimes)</a:t>
            </a:r>
          </a:p>
          <a:p>
            <a:pPr lvl="1"/>
            <a:r>
              <a:rPr b="1"/>
              <a:t>0 crime(s) against persons in March 2020</a:t>
            </a:r>
          </a:p>
          <a:p>
            <a:pPr lvl="1"/>
            <a:r>
              <a:rPr b="1"/>
              <a:t>-100% change compared to March 2019 (7 crimes against persons)</a:t>
            </a:r>
          </a:p>
          <a:p>
            <a:pPr lvl="1"/>
            <a:r>
              <a:rPr b="1"/>
              <a:t>27 total crimes in 2020</a:t>
            </a:r>
          </a:p>
          <a:p>
            <a:pPr lvl="1"/>
            <a:r>
              <a:rPr b="1"/>
              <a:t>-50% change compared to this time in 2019 (54 total crimes)</a:t>
            </a:r>
          </a:p>
          <a:p>
            <a:pPr lvl="1"/>
            <a:r>
              <a:rPr b="1"/>
              <a:t>2 crime(s) against persons in 2020</a:t>
            </a:r>
          </a:p>
          <a:p>
            <a:pPr lvl="1"/>
            <a:r>
              <a:rPr b="1"/>
              <a:t>-78% change compared to this time in 2019 (9 crimes against persons)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1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sdb/sdb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24000" y="1600200"/>
            <a:ext cx="609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sdb/sdb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24000" y="1600200"/>
            <a:ext cx="609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sdb/sdb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24000" y="1600200"/>
            <a:ext cx="609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90336710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831058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1217614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3180914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/Users/jesstevens/Documents/Github/WUMCRC/Projects/monthly-crime-reports/results/2020/March/sdb/sdb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/Users/jesstevens/Documents/Github/WUMCRC/Projects/monthly-crime-reports/results/2020/March/sdb/sdb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/Users/jesstevens/Documents/Github/WUMCRC/Projects/monthly-crime-reports/results/2020/March/sdb/sdb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2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dbp/dbp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79700" y="1600200"/>
            <a:ext cx="37973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444836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2658619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571347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dbp/dbp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79700" y="1600200"/>
            <a:ext cx="37973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dbp/dbp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79700" y="1600200"/>
            <a:ext cx="37973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9295831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8089024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6261372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5615880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/Users/jesstevens/Documents/Github/WUMCRC/Projects/monthly-crime-reports/results/2020/March/dbp/dbp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/Users/jesstevens/Documents/Github/WUMCRC/Projects/monthly-crime-reports/results/2020/March/dbp/dbp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/Users/jesstevens/Documents/Github/WUMCRC/Projects/monthly-crime-reports/results/2020/March/dbp/dbp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3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we/we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38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we/we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38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Density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we/we_density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38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5236086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3011976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6860976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8365434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0768604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84975660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2003348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Person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3753935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/Users/jesstevens/Documents/Github/WUMCRC/Projects/monthly-crime-reports/results/2020/March/we/we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/Users/jesstevens/Documents/Github/WUMCRC/Projects/monthly-crime-reports/results/2020/March/we/we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West</a:t>
            </a:r>
            <a:r>
              <a:rPr/>
              <a:t> </a:t>
            </a:r>
            <a:r>
              <a:rPr/>
              <a:t>End: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/Users/jesstevens/Documents/Github/WUMCRC/Projects/monthly-crime-reports/results/2020/March/we/we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Neighborhood</a:t>
            </a:r>
            <a:r>
              <a:rPr/>
              <a:t> </a:t>
            </a:r>
            <a:r>
              <a:rPr/>
              <a:t>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Appendix 4</a:t>
            </a:r>
          </a:p>
        </p:txBody>
      </p:sp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vp/vp_day_nigh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Violent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vp/vp_vlnt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Larceny</a:t>
            </a:r>
            <a:r>
              <a:rPr/>
              <a:t> </a:t>
            </a:r>
            <a:r>
              <a:rPr/>
              <a:t>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32669132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9221063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1983445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04272047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Week</a:t>
            </a:r>
          </a:p>
        </p:txBody>
      </p:sp>
      <p:pic>
        <p:nvPicPr>
          <p:cNvPr descr="/Users/jesstevens/Documents/Github/WUMCRC/Projects/monthly-crime-reports/results/2020/March/vp/vp_crime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Day</a:t>
            </a:r>
          </a:p>
        </p:txBody>
      </p:sp>
      <p:pic>
        <p:nvPicPr>
          <p:cNvPr descr="/Users/jesstevens/Documents/Github/WUMCRC/Projects/monthly-crime-reports/results/2020/March/vp/vp_crime_time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Skinker</a:t>
            </a:r>
            <a:r>
              <a:rPr/>
              <a:t> </a:t>
            </a:r>
            <a:r>
              <a:rPr/>
              <a:t>DeBaliviere: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sdb/sdb_total_tm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24000" y="1600200"/>
            <a:ext cx="6096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Visitation</a:t>
            </a:r>
            <a:r>
              <a:rPr/>
              <a:t> </a:t>
            </a:r>
            <a:r>
              <a:rPr/>
              <a:t>Park:</a:t>
            </a:r>
            <a:r>
              <a:rPr/>
              <a:t> </a:t>
            </a:r>
            <a:r>
              <a:rPr/>
              <a:t>Crimes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Day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Category</a:t>
            </a:r>
          </a:p>
        </p:txBody>
      </p:sp>
      <p:pic>
        <p:nvPicPr>
          <p:cNvPr descr="/Users/jesstevens/Documents/Github/WUMCRC/Projects/monthly-crime-reports/results/2020/March/vp/vp_crimeCat_weekday_graph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b="1"/>
              <a:t>15 total crimes in March 2020</a:t>
            </a:r>
          </a:p>
          <a:p>
            <a:pPr lvl="1"/>
            <a:r>
              <a:rPr b="1"/>
              <a:t>650% change compared to March 2019 (2 total crimes)</a:t>
            </a:r>
          </a:p>
          <a:p>
            <a:pPr lvl="1"/>
            <a:r>
              <a:rPr b="1"/>
              <a:t>1 crime(s) against persons in March 2020</a:t>
            </a:r>
          </a:p>
          <a:p>
            <a:pPr lvl="1"/>
            <a:r>
              <a:rPr b="1"/>
              <a:t>Inf change compared to March 2019 (0 crimes against persons)</a:t>
            </a:r>
          </a:p>
          <a:p>
            <a:pPr lvl="1"/>
            <a:r>
              <a:rPr b="1"/>
              <a:t>41 total crimes in 2020</a:t>
            </a:r>
          </a:p>
          <a:p>
            <a:pPr lvl="1"/>
            <a:r>
              <a:rPr b="1"/>
              <a:t>71% change compared to this time in 2019 (24 total crimes)</a:t>
            </a:r>
          </a:p>
          <a:p>
            <a:pPr lvl="1"/>
            <a:r>
              <a:rPr b="1"/>
              <a:t>14 crime(s) against persons in 2020</a:t>
            </a:r>
          </a:p>
          <a:p>
            <a:pPr lvl="1"/>
            <a:r>
              <a:rPr b="1"/>
              <a:t>250% change compared to this time in 2019 (4 crimes against persons)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Year</a:t>
            </a:r>
            <a:r>
              <a:rPr/>
              <a:t> </a:t>
            </a:r>
            <a:r>
              <a:rPr/>
              <a:t>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70047113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139027016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571347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Summary</a:t>
            </a:r>
            <a:r>
              <a:rPr/>
              <a:t> </a:t>
            </a:r>
            <a:r>
              <a:rPr/>
              <a:t>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3368670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48511818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729261154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26828601" name=""/>
          <p:cNvGraphicFramePr>
            <a:graphicFrameLocks noGrp="true"/>
          </p:cNvGraphicFramePr>
          <p:nvPr/>
        </p:nvGraphicFramePr>
        <p:xfrm rot="0">
          <a:off x="9144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DeBaliviere</a:t>
            </a:r>
            <a:r>
              <a:rPr/>
              <a:t> </a:t>
            </a:r>
            <a:r>
              <a:rPr/>
              <a:t>Place: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Crime</a:t>
            </a:r>
            <a:r>
              <a:rPr/>
              <a:t> </a:t>
            </a:r>
            <a:r>
              <a:rPr/>
              <a:t>Map</a:t>
            </a:r>
          </a:p>
        </p:txBody>
      </p:sp>
      <p:pic>
        <p:nvPicPr>
          <p:cNvPr descr="/Users/jesstevens/Documents/Github/WUMCRC/Projects/monthly-crime-reports/results/2020/March/dbp/dbp_total_crime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79700" y="1600200"/>
            <a:ext cx="37973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Skinker DeBaliviere, DeBaliviere Place, West End, Visitation Park</dc:title>
  <dc:creator>Washington University Medical Center</dc:creator>
  <cp:keywords/>
  <dcterms:created xsi:type="dcterms:W3CDTF">2020-04-13T18:31:31Z</dcterms:created>
  <dcterms:modified xsi:type="dcterms:W3CDTF">2020-04-13T18:31:31Z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yes</vt:lpwstr>
  </property>
  <property fmtid="{D5CDD505-2E9C-101B-9397-08002B2CF9AE}" pid="3" name="date">
    <vt:lpwstr>(April 13, 2020)</vt:lpwstr>
  </property>
  <property fmtid="{D5CDD505-2E9C-101B-9397-08002B2CF9AE}" pid="4" name="output">
    <vt:lpwstr>powerpoint_presentation</vt:lpwstr>
  </property>
  <property fmtid="{D5CDD505-2E9C-101B-9397-08002B2CF9AE}" pid="5" name="params">
    <vt:lpwstr/>
  </property>
  <property fmtid="{D5CDD505-2E9C-101B-9397-08002B2CF9AE}" pid="6" name="subtitle">
    <vt:lpwstr>Monthly Crime report: March 2020</vt:lpwstr>
  </property>
</Properties>
</file>